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1" r:id="rId3"/>
    <p:sldId id="257" r:id="rId4"/>
    <p:sldId id="260" r:id="rId5"/>
    <p:sldId id="262" r:id="rId6"/>
    <p:sldId id="266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27"/>
    <p:restoredTop sz="94681"/>
  </p:normalViewPr>
  <p:slideViewPr>
    <p:cSldViewPr snapToGrid="0">
      <p:cViewPr>
        <p:scale>
          <a:sx n="64" d="100"/>
          <a:sy n="64" d="100"/>
        </p:scale>
        <p:origin x="560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ED73D-5288-894B-8DFA-E348F782BB75}" type="datetimeFigureOut">
              <a:rPr lang="en-US" smtClean="0"/>
              <a:t>4/1/23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3380C-9DDF-9846-8656-E5FB3160B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5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3380C-9DDF-9846-8656-E5FB3160B5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9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5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5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7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1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21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8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9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4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16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4/1/23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85648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17/06/relationships/model3d" Target="../media/model3d2.glb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microsoft.com/office/2017/06/relationships/model3d" Target="../media/model3d2.glb"/><Relationship Id="rId9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6.png"/><Relationship Id="rId10" Type="http://schemas.openxmlformats.org/officeDocument/2006/relationships/image" Target="../media/image20.jpeg"/><Relationship Id="rId4" Type="http://schemas.microsoft.com/office/2017/06/relationships/model3d" Target="../media/model3d1.glb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microsoft.com/office/2017/06/relationships/model3d" Target="../media/model3d3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17/06/relationships/model3d" Target="../media/model3d2.glb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microsoft.com/office/2017/06/relationships/model3d" Target="../media/model3d2.glb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17/06/relationships/model3d" Target="../media/model3d1.glb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3.xml"/><Relationship Id="rId6" Type="http://schemas.microsoft.com/office/2017/06/relationships/model3d" Target="../media/model3d2.glb"/><Relationship Id="rId5" Type="http://schemas.openxmlformats.org/officeDocument/2006/relationships/image" Target="../media/image26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E97FF-16D4-F601-B60F-F85EC818C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052" y="360536"/>
            <a:ext cx="5437187" cy="4792050"/>
          </a:xfrm>
        </p:spPr>
        <p:txBody>
          <a:bodyPr anchor="t">
            <a:normAutofit/>
          </a:bodyPr>
          <a:lstStyle/>
          <a:p>
            <a:r>
              <a:rPr lang="en-US" dirty="0"/>
              <a:t>Smart Alarm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E81A3-2211-E44E-9BC0-3F20A101C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584" y="5002433"/>
            <a:ext cx="3197327" cy="1002859"/>
          </a:xfrm>
        </p:spPr>
        <p:txBody>
          <a:bodyPr anchor="b">
            <a:normAutofit/>
          </a:bodyPr>
          <a:lstStyle/>
          <a:p>
            <a:r>
              <a:rPr lang="en-US" sz="2400" dirty="0"/>
              <a:t>Engineering </a:t>
            </a:r>
            <a:r>
              <a:rPr lang="en-US" sz="2400" dirty="0" err="1"/>
              <a:t>Rizzards</a:t>
            </a:r>
            <a:endParaRPr lang="en-US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014575-F0CE-4EAB-917E-3325411B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B3702B-264B-4A16-B3FF-E2B1366D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A33E2F-6DB3-47D1-B577-F0D4289E8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F24FF8-D392-412B-AB34-A7D89311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he Moon">
                <a:extLst>
                  <a:ext uri="{FF2B5EF4-FFF2-40B4-BE49-F238E27FC236}">
                    <a16:creationId xmlns:a16="http://schemas.microsoft.com/office/drawing/2014/main" id="{98E47AE4-5388-E0D9-684E-81D823D6D5A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63312617"/>
                  </p:ext>
                </p:extLst>
              </p:nvPr>
            </p:nvGraphicFramePr>
            <p:xfrm>
              <a:off x="5264579" y="2063996"/>
              <a:ext cx="1254243" cy="125424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54243" cy="125424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141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e Moon">
                <a:extLst>
                  <a:ext uri="{FF2B5EF4-FFF2-40B4-BE49-F238E27FC236}">
                    <a16:creationId xmlns:a16="http://schemas.microsoft.com/office/drawing/2014/main" id="{98E47AE4-5388-E0D9-684E-81D823D6D5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4579" y="2063996"/>
                <a:ext cx="1254243" cy="1254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Earth">
                <a:extLst>
                  <a:ext uri="{FF2B5EF4-FFF2-40B4-BE49-F238E27FC236}">
                    <a16:creationId xmlns:a16="http://schemas.microsoft.com/office/drawing/2014/main" id="{2E9F75DE-6A1E-41CD-193F-A3BB11D973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0660332"/>
                  </p:ext>
                </p:extLst>
              </p:nvPr>
            </p:nvGraphicFramePr>
            <p:xfrm>
              <a:off x="4925125" y="1629610"/>
              <a:ext cx="7045952" cy="70459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045952" cy="704595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9524929" ay="2036446" az="1006494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7084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arth">
                <a:extLst>
                  <a:ext uri="{FF2B5EF4-FFF2-40B4-BE49-F238E27FC236}">
                    <a16:creationId xmlns:a16="http://schemas.microsoft.com/office/drawing/2014/main" id="{2E9F75DE-6A1E-41CD-193F-A3BB11D973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5125" y="1629610"/>
                <a:ext cx="7045952" cy="70459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548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014575-F0CE-4EAB-917E-3325411B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B3702B-264B-4A16-B3FF-E2B1366D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A33E2F-6DB3-47D1-B577-F0D4289E8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F24FF8-D392-412B-AB34-A7D89311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he Moon">
                <a:extLst>
                  <a:ext uri="{FF2B5EF4-FFF2-40B4-BE49-F238E27FC236}">
                    <a16:creationId xmlns:a16="http://schemas.microsoft.com/office/drawing/2014/main" id="{98E47AE4-5388-E0D9-684E-81D823D6D5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9518180"/>
                  </p:ext>
                </p:extLst>
              </p:nvPr>
            </p:nvGraphicFramePr>
            <p:xfrm>
              <a:off x="-638932" y="-750451"/>
              <a:ext cx="1277864" cy="13031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77864" cy="130316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81854" ay="-3141023" az="1062719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141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e Moon">
                <a:extLst>
                  <a:ext uri="{FF2B5EF4-FFF2-40B4-BE49-F238E27FC236}">
                    <a16:creationId xmlns:a16="http://schemas.microsoft.com/office/drawing/2014/main" id="{98E47AE4-5388-E0D9-684E-81D823D6D5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38932" y="-750451"/>
                <a:ext cx="1277864" cy="1303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Earth">
                <a:extLst>
                  <a:ext uri="{FF2B5EF4-FFF2-40B4-BE49-F238E27FC236}">
                    <a16:creationId xmlns:a16="http://schemas.microsoft.com/office/drawing/2014/main" id="{2E9F75DE-6A1E-41CD-193F-A3BB11D973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908261"/>
                  </p:ext>
                </p:extLst>
              </p:nvPr>
            </p:nvGraphicFramePr>
            <p:xfrm>
              <a:off x="9422366" y="-5654326"/>
              <a:ext cx="7046144" cy="70461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046144" cy="704614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99328" ay="-1519909" az="4252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708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arth">
                <a:extLst>
                  <a:ext uri="{FF2B5EF4-FFF2-40B4-BE49-F238E27FC236}">
                    <a16:creationId xmlns:a16="http://schemas.microsoft.com/office/drawing/2014/main" id="{2E9F75DE-6A1E-41CD-193F-A3BB11D973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22366" y="-5654326"/>
                <a:ext cx="7046144" cy="704614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C4E97FF-16D4-F601-B60F-F85EC818C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5443" y="552718"/>
            <a:ext cx="7132513" cy="1396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pPr algn="ctr"/>
            <a:r>
              <a:rPr lang="en-US" dirty="0"/>
              <a:t>The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23642-069D-52AA-AE92-038BED340DD0}"/>
              </a:ext>
            </a:extLst>
          </p:cNvPr>
          <p:cNvSpPr txBox="1"/>
          <p:nvPr/>
        </p:nvSpPr>
        <p:spPr>
          <a:xfrm>
            <a:off x="9249490" y="4864931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Elliot </a:t>
            </a:r>
            <a:r>
              <a:rPr lang="en-US" sz="2400" dirty="0" err="1"/>
              <a:t>Starkman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BB1738-5B03-718B-1ACC-E724792FFB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9" t="18897" r="-719" b="35015"/>
          <a:stretch/>
        </p:blipFill>
        <p:spPr>
          <a:xfrm>
            <a:off x="413356" y="2242922"/>
            <a:ext cx="2560320" cy="2560320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A40EB6-83E5-461F-131E-72F0B5C3C38D}"/>
              </a:ext>
            </a:extLst>
          </p:cNvPr>
          <p:cNvSpPr txBox="1"/>
          <p:nvPr/>
        </p:nvSpPr>
        <p:spPr>
          <a:xfrm>
            <a:off x="413356" y="4864932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Anuja</a:t>
            </a:r>
            <a:r>
              <a:rPr lang="en-US" sz="2400" dirty="0"/>
              <a:t> Shah</a:t>
            </a:r>
          </a:p>
        </p:txBody>
      </p:sp>
      <p:pic>
        <p:nvPicPr>
          <p:cNvPr id="19" name="Picture 18" descr="A screenshot of a person&#10;&#10;Description automatically generated with low confidence">
            <a:extLst>
              <a:ext uri="{FF2B5EF4-FFF2-40B4-BE49-F238E27FC236}">
                <a16:creationId xmlns:a16="http://schemas.microsoft.com/office/drawing/2014/main" id="{759E9C3E-83DD-FC01-1693-65E643C6E7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11" t="33372" r="3933" b="36573"/>
          <a:stretch/>
        </p:blipFill>
        <p:spPr>
          <a:xfrm>
            <a:off x="3354638" y="2242922"/>
            <a:ext cx="2560735" cy="2560320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E21D88-1409-7463-BE05-51F06694F5A4}"/>
              </a:ext>
            </a:extLst>
          </p:cNvPr>
          <p:cNvSpPr txBox="1"/>
          <p:nvPr/>
        </p:nvSpPr>
        <p:spPr>
          <a:xfrm>
            <a:off x="3358734" y="4864933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Alex Madden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1326C5-A8CB-943C-8438-C23618FB34BC}"/>
              </a:ext>
            </a:extLst>
          </p:cNvPr>
          <p:cNvSpPr txBox="1"/>
          <p:nvPr/>
        </p:nvSpPr>
        <p:spPr>
          <a:xfrm>
            <a:off x="6304112" y="4864932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Reeth </a:t>
            </a:r>
            <a:r>
              <a:rPr lang="en-US" sz="2400" dirty="0" err="1"/>
              <a:t>Kawad</a:t>
            </a:r>
            <a:endParaRPr lang="en-US" sz="2400" dirty="0"/>
          </a:p>
        </p:txBody>
      </p:sp>
      <p:pic>
        <p:nvPicPr>
          <p:cNvPr id="24" name="Picture 23" descr="A person standing on a ledge overlooking a city&#10;&#10;Description automatically generated with medium confidence">
            <a:extLst>
              <a:ext uri="{FF2B5EF4-FFF2-40B4-BE49-F238E27FC236}">
                <a16:creationId xmlns:a16="http://schemas.microsoft.com/office/drawing/2014/main" id="{96A783EF-92FD-E190-50C1-A531D3A54F0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532" t="13974" r="31077" b="48982"/>
          <a:stretch/>
        </p:blipFill>
        <p:spPr>
          <a:xfrm rot="332043">
            <a:off x="9237617" y="2242922"/>
            <a:ext cx="2560320" cy="2560320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5928FBB-ACC8-120F-1FE8-6F22AB263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0712" y="6289419"/>
            <a:ext cx="3390900" cy="469900"/>
          </a:xfrm>
          <a:prstGeom prst="rect">
            <a:avLst/>
          </a:prstGeom>
        </p:spPr>
      </p:pic>
      <p:pic>
        <p:nvPicPr>
          <p:cNvPr id="29" name="Picture 28" descr="A person standing on a beach&#10;&#10;Description automatically generated with medium confidence">
            <a:extLst>
              <a:ext uri="{FF2B5EF4-FFF2-40B4-BE49-F238E27FC236}">
                <a16:creationId xmlns:a16="http://schemas.microsoft.com/office/drawing/2014/main" id="{EE2B9831-B8B8-FC96-02D9-2CDC6FD3F8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360" t="38204" r="26321" b="26263"/>
          <a:stretch/>
        </p:blipFill>
        <p:spPr>
          <a:xfrm>
            <a:off x="6296335" y="2242922"/>
            <a:ext cx="2560320" cy="256032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7249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8E1B2-C98C-ACBF-A137-A09C8248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718" y="540000"/>
            <a:ext cx="10045417" cy="1809500"/>
          </a:xfrm>
        </p:spPr>
        <p:txBody>
          <a:bodyPr/>
          <a:lstStyle/>
          <a:p>
            <a:r>
              <a:rPr lang="en-US" dirty="0"/>
              <a:t>Background: The Sleep Stages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10A0F-4BA0-0456-9839-9CD1706081B0}"/>
              </a:ext>
            </a:extLst>
          </p:cNvPr>
          <p:cNvSpPr txBox="1"/>
          <p:nvPr/>
        </p:nvSpPr>
        <p:spPr>
          <a:xfrm>
            <a:off x="54099" y="5964057"/>
            <a:ext cx="3279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</a:t>
            </a:r>
            <a:r>
              <a:rPr lang="en-US" sz="1000" dirty="0" err="1"/>
              <a:t>www.ncbi.nlm.nih.gov</a:t>
            </a:r>
            <a:r>
              <a:rPr lang="en-US" sz="1000" dirty="0"/>
              <a:t>/books/NBK526132/#:~:text=Sleep%20occurs%20in%20five%20stages,stage%20a%20progressively%20deeper%20sleep.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3847472"/>
                  </p:ext>
                </p:extLst>
              </p:nvPr>
            </p:nvGraphicFramePr>
            <p:xfrm>
              <a:off x="2643593" y="3429000"/>
              <a:ext cx="1239569" cy="12395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9569" cy="123956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8026677" ay="-2640611" az="-864330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115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3593" y="3429000"/>
                <a:ext cx="1239569" cy="123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he Moon">
                <a:extLst>
                  <a:ext uri="{FF2B5EF4-FFF2-40B4-BE49-F238E27FC236}">
                    <a16:creationId xmlns:a16="http://schemas.microsoft.com/office/drawing/2014/main" id="{D62A9859-DB42-4E64-A8D1-7683CC4FD3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1084553"/>
                  </p:ext>
                </p:extLst>
              </p:nvPr>
            </p:nvGraphicFramePr>
            <p:xfrm>
              <a:off x="514666" y="1671497"/>
              <a:ext cx="2878376" cy="29037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878376" cy="290373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7845024" ay="4951576" az="78595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354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e Moon">
                <a:extLst>
                  <a:ext uri="{FF2B5EF4-FFF2-40B4-BE49-F238E27FC236}">
                    <a16:creationId xmlns:a16="http://schemas.microsoft.com/office/drawing/2014/main" id="{D62A9859-DB42-4E64-A8D1-7683CC4FD3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666" y="1671497"/>
                <a:ext cx="2878376" cy="2903736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986615C-ED23-1DBC-DE9E-5F7A5A1B76A5}"/>
              </a:ext>
            </a:extLst>
          </p:cNvPr>
          <p:cNvSpPr/>
          <p:nvPr/>
        </p:nvSpPr>
        <p:spPr>
          <a:xfrm>
            <a:off x="4105835" y="1671496"/>
            <a:ext cx="2133600" cy="2181167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1A4DB9-3367-88DB-9101-5BB6E2AECD68}"/>
              </a:ext>
            </a:extLst>
          </p:cNvPr>
          <p:cNvSpPr txBox="1"/>
          <p:nvPr/>
        </p:nvSpPr>
        <p:spPr>
          <a:xfrm>
            <a:off x="4321024" y="1827421"/>
            <a:ext cx="174966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WK: Wake/Alert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229E190-762D-22C8-57FA-DC04C2A00B7D}"/>
              </a:ext>
            </a:extLst>
          </p:cNvPr>
          <p:cNvSpPr/>
          <p:nvPr/>
        </p:nvSpPr>
        <p:spPr>
          <a:xfrm>
            <a:off x="6615952" y="1671496"/>
            <a:ext cx="2133600" cy="2181167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458B3-97D2-F41C-470B-A0D38E31F9B7}"/>
              </a:ext>
            </a:extLst>
          </p:cNvPr>
          <p:cNvSpPr txBox="1"/>
          <p:nvPr/>
        </p:nvSpPr>
        <p:spPr>
          <a:xfrm>
            <a:off x="6831141" y="1827421"/>
            <a:ext cx="174966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N1: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Light Sleep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FBD09B-A45B-8C06-3CBB-C491DE3E7E91}"/>
              </a:ext>
            </a:extLst>
          </p:cNvPr>
          <p:cNvSpPr/>
          <p:nvPr/>
        </p:nvSpPr>
        <p:spPr>
          <a:xfrm>
            <a:off x="9126069" y="1671495"/>
            <a:ext cx="2133600" cy="2181168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6164DD-D87C-CAD2-8FE1-F2776CADF5C9}"/>
              </a:ext>
            </a:extLst>
          </p:cNvPr>
          <p:cNvSpPr txBox="1"/>
          <p:nvPr/>
        </p:nvSpPr>
        <p:spPr>
          <a:xfrm>
            <a:off x="9126069" y="1827421"/>
            <a:ext cx="213359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N2: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Deeper Sleep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B8BB8AF-A8B6-96CE-92C8-1B336F266546}"/>
              </a:ext>
            </a:extLst>
          </p:cNvPr>
          <p:cNvSpPr/>
          <p:nvPr/>
        </p:nvSpPr>
        <p:spPr>
          <a:xfrm>
            <a:off x="5283972" y="4047698"/>
            <a:ext cx="2133600" cy="2181167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90C8A9-00D0-620F-A09A-F8B6603386A9}"/>
              </a:ext>
            </a:extLst>
          </p:cNvPr>
          <p:cNvSpPr txBox="1"/>
          <p:nvPr/>
        </p:nvSpPr>
        <p:spPr>
          <a:xfrm>
            <a:off x="5499161" y="4203623"/>
            <a:ext cx="174966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N3: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Deep Sleep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294D49C-F5BA-69B3-DB12-6D0CB36A90E8}"/>
              </a:ext>
            </a:extLst>
          </p:cNvPr>
          <p:cNvSpPr/>
          <p:nvPr/>
        </p:nvSpPr>
        <p:spPr>
          <a:xfrm>
            <a:off x="7877260" y="4047698"/>
            <a:ext cx="3279781" cy="2181167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C90B79-EE8B-2F19-B873-90A05E7D96A5}"/>
              </a:ext>
            </a:extLst>
          </p:cNvPr>
          <p:cNvSpPr txBox="1"/>
          <p:nvPr/>
        </p:nvSpPr>
        <p:spPr>
          <a:xfrm>
            <a:off x="8013216" y="4165521"/>
            <a:ext cx="299009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REM: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Rapid-Eye-Movement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0D1B4-5A93-341A-609B-147191E75896}"/>
              </a:ext>
            </a:extLst>
          </p:cNvPr>
          <p:cNvSpPr txBox="1"/>
          <p:nvPr/>
        </p:nvSpPr>
        <p:spPr>
          <a:xfrm>
            <a:off x="4321024" y="2531677"/>
            <a:ext cx="17496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Resting Heart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Alert Brain Activity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22F239-C3CA-CBAA-8E5A-7DAA2C15B9FB}"/>
              </a:ext>
            </a:extLst>
          </p:cNvPr>
          <p:cNvCxnSpPr/>
          <p:nvPr/>
        </p:nvCxnSpPr>
        <p:spPr>
          <a:xfrm>
            <a:off x="4241893" y="253167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097A29-9D44-4301-10BF-44BB0F046132}"/>
              </a:ext>
            </a:extLst>
          </p:cNvPr>
          <p:cNvCxnSpPr>
            <a:cxnSpLocks/>
          </p:cNvCxnSpPr>
          <p:nvPr/>
        </p:nvCxnSpPr>
        <p:spPr>
          <a:xfrm>
            <a:off x="8069227" y="4913336"/>
            <a:ext cx="2903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7AAB34-D574-E647-5641-D3FA2E45250F}"/>
              </a:ext>
            </a:extLst>
          </p:cNvPr>
          <p:cNvCxnSpPr/>
          <p:nvPr/>
        </p:nvCxnSpPr>
        <p:spPr>
          <a:xfrm>
            <a:off x="9275668" y="2553236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7B348D-22CD-CA76-124A-ADCF9BE77142}"/>
              </a:ext>
            </a:extLst>
          </p:cNvPr>
          <p:cNvCxnSpPr/>
          <p:nvPr/>
        </p:nvCxnSpPr>
        <p:spPr>
          <a:xfrm>
            <a:off x="6768352" y="253167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E8E6C4-1B23-1F43-59A2-4259AE5F2EF0}"/>
              </a:ext>
            </a:extLst>
          </p:cNvPr>
          <p:cNvCxnSpPr/>
          <p:nvPr/>
        </p:nvCxnSpPr>
        <p:spPr>
          <a:xfrm>
            <a:off x="5403921" y="4911509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1AC89D-068B-35F2-3467-5BAE7DC37086}"/>
              </a:ext>
            </a:extLst>
          </p:cNvPr>
          <p:cNvSpPr txBox="1"/>
          <p:nvPr/>
        </p:nvSpPr>
        <p:spPr>
          <a:xfrm>
            <a:off x="6769344" y="2537599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5% of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1-5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Normal heart rate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10F8ED-9B40-73F7-580B-179DDC02DBA9}"/>
              </a:ext>
            </a:extLst>
          </p:cNvPr>
          <p:cNvSpPr txBox="1"/>
          <p:nvPr/>
        </p:nvSpPr>
        <p:spPr>
          <a:xfrm>
            <a:off x="9275668" y="2535307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45% of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25+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Sleep spindles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Heart rate drops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AB219D-2BA3-D533-17A0-EB169843A68C}"/>
              </a:ext>
            </a:extLst>
          </p:cNvPr>
          <p:cNvSpPr txBox="1"/>
          <p:nvPr/>
        </p:nvSpPr>
        <p:spPr>
          <a:xfrm>
            <a:off x="5459595" y="4873407"/>
            <a:ext cx="182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25% of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1-60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Body heals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Sleep walking, night terrors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26A614-7651-7402-5F61-0910903595FB}"/>
              </a:ext>
            </a:extLst>
          </p:cNvPr>
          <p:cNvSpPr txBox="1"/>
          <p:nvPr/>
        </p:nvSpPr>
        <p:spPr>
          <a:xfrm>
            <a:off x="8069226" y="4889141"/>
            <a:ext cx="2934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25% of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1-60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Dreaming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Increased pulse/brain activity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0C3F98E-BDD8-EF27-7025-6684F1936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712" y="6289419"/>
            <a:ext cx="3390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22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8E1B2-C98C-ACBF-A137-A09C8248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8" y="540000"/>
            <a:ext cx="10959817" cy="971804"/>
          </a:xfrm>
        </p:spPr>
        <p:txBody>
          <a:bodyPr>
            <a:normAutofit fontScale="90000"/>
          </a:bodyPr>
          <a:lstStyle/>
          <a:p>
            <a:r>
              <a:rPr lang="en-US" dirty="0"/>
              <a:t>Optimal Sleep Stage For Waking: N1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8919962"/>
                  </p:ext>
                </p:extLst>
              </p:nvPr>
            </p:nvGraphicFramePr>
            <p:xfrm>
              <a:off x="3179768" y="6318000"/>
              <a:ext cx="5832463" cy="58324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32463" cy="583246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833592" ay="-2858322" az="-141427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440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9768" y="6318000"/>
                <a:ext cx="5832463" cy="5832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he Moon">
                <a:extLst>
                  <a:ext uri="{FF2B5EF4-FFF2-40B4-BE49-F238E27FC236}">
                    <a16:creationId xmlns:a16="http://schemas.microsoft.com/office/drawing/2014/main" id="{D62A9859-DB42-4E64-A8D1-7683CC4FD3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7788099"/>
                  </p:ext>
                </p:extLst>
              </p:nvPr>
            </p:nvGraphicFramePr>
            <p:xfrm>
              <a:off x="-1479196" y="2830313"/>
              <a:ext cx="2482053" cy="24820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82053" cy="248205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43714" ay="2335788" az="-1057565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3815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e Moon">
                <a:extLst>
                  <a:ext uri="{FF2B5EF4-FFF2-40B4-BE49-F238E27FC236}">
                    <a16:creationId xmlns:a16="http://schemas.microsoft.com/office/drawing/2014/main" id="{D62A9859-DB42-4E64-A8D1-7683CC4FD3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79196" y="2830313"/>
                <a:ext cx="2482053" cy="248205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6E5729-9554-D8F1-3F86-714476445018}"/>
              </a:ext>
            </a:extLst>
          </p:cNvPr>
          <p:cNvSpPr/>
          <p:nvPr/>
        </p:nvSpPr>
        <p:spPr>
          <a:xfrm>
            <a:off x="1545771" y="1673205"/>
            <a:ext cx="9470572" cy="4205081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60F49-B4A1-C753-7ACC-BAE70601986E}"/>
              </a:ext>
            </a:extLst>
          </p:cNvPr>
          <p:cNvSpPr txBox="1"/>
          <p:nvPr/>
        </p:nvSpPr>
        <p:spPr>
          <a:xfrm>
            <a:off x="3447112" y="2116680"/>
            <a:ext cx="564051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N1: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Light Sleep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A99E2E-DAAF-AAF9-F131-25014198FB86}"/>
              </a:ext>
            </a:extLst>
          </p:cNvPr>
          <p:cNvCxnSpPr>
            <a:cxnSpLocks/>
          </p:cNvCxnSpPr>
          <p:nvPr/>
        </p:nvCxnSpPr>
        <p:spPr>
          <a:xfrm>
            <a:off x="3319561" y="2832596"/>
            <a:ext cx="5895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79C3A-2E33-F3D2-75CA-C239D6BC0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712" y="6289419"/>
            <a:ext cx="3390900" cy="469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335D80-90DF-ACD0-EB31-9EE33F88AA6D}"/>
              </a:ext>
            </a:extLst>
          </p:cNvPr>
          <p:cNvSpPr txBox="1"/>
          <p:nvPr/>
        </p:nvSpPr>
        <p:spPr>
          <a:xfrm>
            <a:off x="3179768" y="3004043"/>
            <a:ext cx="1992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healthy sleep schedule, wake up during this or during REM sleep in morning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8A720D-B5A6-7A32-5ADA-CA3C4A35F1C6}"/>
              </a:ext>
            </a:extLst>
          </p:cNvPr>
          <p:cNvSpPr txBox="1"/>
          <p:nvPr/>
        </p:nvSpPr>
        <p:spPr>
          <a:xfrm>
            <a:off x="5302615" y="3004043"/>
            <a:ext cx="1992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Least likely to experience sleep inertia, wake up with grogginess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likely to feel well-rested</a:t>
            </a:r>
          </a:p>
        </p:txBody>
      </p:sp>
      <p:pic>
        <p:nvPicPr>
          <p:cNvPr id="18" name="Picture 17" descr="Chart, funnel chart&#10;&#10;Description automatically generated">
            <a:extLst>
              <a:ext uri="{FF2B5EF4-FFF2-40B4-BE49-F238E27FC236}">
                <a16:creationId xmlns:a16="http://schemas.microsoft.com/office/drawing/2014/main" id="{8011CE2C-D8BE-B9A4-5E78-8681A4DAC1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251"/>
          <a:stretch/>
        </p:blipFill>
        <p:spPr>
          <a:xfrm>
            <a:off x="7686931" y="2861178"/>
            <a:ext cx="2650599" cy="25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23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7721179"/>
                  </p:ext>
                </p:extLst>
              </p:nvPr>
            </p:nvGraphicFramePr>
            <p:xfrm>
              <a:off x="3171332" y="6309564"/>
              <a:ext cx="5849333" cy="58493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49333" cy="584933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266233" ay="502805" az="19316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440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1332" y="6309564"/>
                <a:ext cx="5849333" cy="5849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he Moon">
                <a:extLst>
                  <a:ext uri="{FF2B5EF4-FFF2-40B4-BE49-F238E27FC236}">
                    <a16:creationId xmlns:a16="http://schemas.microsoft.com/office/drawing/2014/main" id="{D62A9859-DB42-4E64-A8D1-7683CC4FD3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3992531"/>
                  </p:ext>
                </p:extLst>
              </p:nvPr>
            </p:nvGraphicFramePr>
            <p:xfrm>
              <a:off x="2417437" y="1292645"/>
              <a:ext cx="2482052" cy="24820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82052" cy="248205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9753938" ay="2840422" az="1001974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381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e Moon">
                <a:extLst>
                  <a:ext uri="{FF2B5EF4-FFF2-40B4-BE49-F238E27FC236}">
                    <a16:creationId xmlns:a16="http://schemas.microsoft.com/office/drawing/2014/main" id="{D62A9859-DB42-4E64-A8D1-7683CC4FD3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7437" y="1292645"/>
                <a:ext cx="2482052" cy="248205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FB8E1B2-C98C-ACBF-A137-A09C8248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8" y="540000"/>
            <a:ext cx="10959817" cy="9718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Prototype: Components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79C3A-2E33-F3D2-75CA-C239D6BC0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712" y="6289419"/>
            <a:ext cx="3390900" cy="4699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E386240-C1CA-17FD-01FA-DCD345985FF0}"/>
              </a:ext>
            </a:extLst>
          </p:cNvPr>
          <p:cNvGrpSpPr/>
          <p:nvPr/>
        </p:nvGrpSpPr>
        <p:grpSpPr>
          <a:xfrm>
            <a:off x="413548" y="1611242"/>
            <a:ext cx="2735907" cy="4551831"/>
            <a:chOff x="418280" y="1788462"/>
            <a:chExt cx="2943806" cy="455183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26E5729-9554-D8F1-3F86-714476445018}"/>
                </a:ext>
              </a:extLst>
            </p:cNvPr>
            <p:cNvSpPr/>
            <p:nvPr/>
          </p:nvSpPr>
          <p:spPr>
            <a:xfrm>
              <a:off x="418280" y="1788462"/>
              <a:ext cx="2943806" cy="4551831"/>
            </a:xfrm>
            <a:prstGeom prst="roundRect">
              <a:avLst>
                <a:gd name="adj" fmla="val 1335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86153E6-E8A3-D395-1956-39ED2E2D2BD7}"/>
                </a:ext>
              </a:extLst>
            </p:cNvPr>
            <p:cNvSpPr txBox="1"/>
            <p:nvPr/>
          </p:nvSpPr>
          <p:spPr>
            <a:xfrm>
              <a:off x="717763" y="2045294"/>
              <a:ext cx="2414082" cy="4018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Heartbeat Sensor</a:t>
              </a: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4529C24-D3E4-0028-4547-59AA154A9368}"/>
                </a:ext>
              </a:extLst>
            </p:cNvPr>
            <p:cNvCxnSpPr>
              <a:cxnSpLocks/>
            </p:cNvCxnSpPr>
            <p:nvPr/>
          </p:nvCxnSpPr>
          <p:spPr>
            <a:xfrm>
              <a:off x="663173" y="2585115"/>
              <a:ext cx="25232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72CBEC-D879-FE48-25AB-B2CE1AAE15D8}"/>
                </a:ext>
              </a:extLst>
            </p:cNvPr>
            <p:cNvSpPr txBox="1"/>
            <p:nvPr/>
          </p:nvSpPr>
          <p:spPr>
            <a:xfrm>
              <a:off x="697777" y="4363633"/>
              <a:ext cx="25232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Pulls heart rate from user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Relays information to UNO R3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E43E4B-0595-43C6-CF07-D1AC274E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" t="13808" b="50000"/>
            <a:stretch/>
          </p:blipFill>
          <p:spPr>
            <a:xfrm>
              <a:off x="761576" y="2650893"/>
              <a:ext cx="2359063" cy="1549577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1C533A-0367-A14A-4574-A26279D3C045}"/>
              </a:ext>
            </a:extLst>
          </p:cNvPr>
          <p:cNvGrpSpPr/>
          <p:nvPr/>
        </p:nvGrpSpPr>
        <p:grpSpPr>
          <a:xfrm>
            <a:off x="3333387" y="1614447"/>
            <a:ext cx="2735907" cy="4551831"/>
            <a:chOff x="3513357" y="1791667"/>
            <a:chExt cx="2943806" cy="455183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497C167-4990-37AE-0DE7-08DE6909F61C}"/>
                </a:ext>
              </a:extLst>
            </p:cNvPr>
            <p:cNvSpPr/>
            <p:nvPr/>
          </p:nvSpPr>
          <p:spPr>
            <a:xfrm>
              <a:off x="3513357" y="1791667"/>
              <a:ext cx="2943806" cy="4551831"/>
            </a:xfrm>
            <a:prstGeom prst="roundRect">
              <a:avLst>
                <a:gd name="adj" fmla="val 1335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EC95FB-2AE3-AC8D-86D5-470427CF298D}"/>
                </a:ext>
              </a:extLst>
            </p:cNvPr>
            <p:cNvSpPr txBox="1"/>
            <p:nvPr/>
          </p:nvSpPr>
          <p:spPr>
            <a:xfrm>
              <a:off x="3792853" y="1998726"/>
              <a:ext cx="25821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Breadboard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CFBBE-5450-4214-DDBB-96709AF9684E}"/>
                </a:ext>
              </a:extLst>
            </p:cNvPr>
            <p:cNvCxnSpPr>
              <a:cxnSpLocks/>
            </p:cNvCxnSpPr>
            <p:nvPr/>
          </p:nvCxnSpPr>
          <p:spPr>
            <a:xfrm>
              <a:off x="3792853" y="2528301"/>
              <a:ext cx="25232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F3E231-3982-5C2F-61B4-3E864F973014}"/>
                </a:ext>
              </a:extLst>
            </p:cNvPr>
            <p:cNvSpPr txBox="1"/>
            <p:nvPr/>
          </p:nvSpPr>
          <p:spPr>
            <a:xfrm>
              <a:off x="3792854" y="4200478"/>
              <a:ext cx="2523262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LCD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Displays time, heart rate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Speaker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Plays alarm sound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Button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Stops Alarm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45F64F5-52D3-D790-0D05-A8AAA1F80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6770" y="2585115"/>
              <a:ext cx="1798962" cy="1503472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3B861A-616C-F204-3E0E-041C423FECC2}"/>
              </a:ext>
            </a:extLst>
          </p:cNvPr>
          <p:cNvGrpSpPr/>
          <p:nvPr/>
        </p:nvGrpSpPr>
        <p:grpSpPr>
          <a:xfrm>
            <a:off x="6253226" y="1614447"/>
            <a:ext cx="2735907" cy="4551831"/>
            <a:chOff x="6654534" y="1791667"/>
            <a:chExt cx="2943806" cy="4551831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3635195-D4CE-2786-49C0-2BBB3B57F4C5}"/>
                </a:ext>
              </a:extLst>
            </p:cNvPr>
            <p:cNvSpPr/>
            <p:nvPr/>
          </p:nvSpPr>
          <p:spPr>
            <a:xfrm>
              <a:off x="6654534" y="1791667"/>
              <a:ext cx="2943806" cy="4551831"/>
            </a:xfrm>
            <a:prstGeom prst="roundRect">
              <a:avLst>
                <a:gd name="adj" fmla="val 1335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D9CE454-7BA7-ACC7-8CC0-8D0FB595B33A}"/>
                </a:ext>
              </a:extLst>
            </p:cNvPr>
            <p:cNvSpPr txBox="1"/>
            <p:nvPr/>
          </p:nvSpPr>
          <p:spPr>
            <a:xfrm>
              <a:off x="6934030" y="1998726"/>
              <a:ext cx="25821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UNO R3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9E224C-145C-78F3-C5F1-311EAAEFA9AE}"/>
                </a:ext>
              </a:extLst>
            </p:cNvPr>
            <p:cNvCxnSpPr>
              <a:cxnSpLocks/>
            </p:cNvCxnSpPr>
            <p:nvPr/>
          </p:nvCxnSpPr>
          <p:spPr>
            <a:xfrm>
              <a:off x="6934030" y="2528301"/>
              <a:ext cx="25232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76A927-DA93-70EB-3F01-D4FB87657F1D}"/>
                </a:ext>
              </a:extLst>
            </p:cNvPr>
            <p:cNvSpPr txBox="1"/>
            <p:nvPr/>
          </p:nvSpPr>
          <p:spPr>
            <a:xfrm>
              <a:off x="6934030" y="4493525"/>
              <a:ext cx="252326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Interprets signal from Heartbeat Sensor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Interfaces with computer/code</a:t>
              </a:r>
            </a:p>
          </p:txBody>
        </p:sp>
        <p:pic>
          <p:nvPicPr>
            <p:cNvPr id="38" name="Picture 37" descr="A circuit board with wires&#10;&#10;Description automatically generated with low confidence">
              <a:extLst>
                <a:ext uri="{FF2B5EF4-FFF2-40B4-BE49-F238E27FC236}">
                  <a16:creationId xmlns:a16="http://schemas.microsoft.com/office/drawing/2014/main" id="{7841E029-4E02-F6A5-ED38-48091E605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271" t="7820" r="16075" b="25509"/>
            <a:stretch/>
          </p:blipFill>
          <p:spPr>
            <a:xfrm>
              <a:off x="6885411" y="2604375"/>
              <a:ext cx="2482052" cy="1781769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BB47A8-91DD-97BD-233A-A7D3DA0952EF}"/>
              </a:ext>
            </a:extLst>
          </p:cNvPr>
          <p:cNvGrpSpPr/>
          <p:nvPr/>
        </p:nvGrpSpPr>
        <p:grpSpPr>
          <a:xfrm>
            <a:off x="9173064" y="1613021"/>
            <a:ext cx="2735907" cy="4551831"/>
            <a:chOff x="9177796" y="1790241"/>
            <a:chExt cx="2943806" cy="4551831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1B26D93C-BD33-2A91-F4C8-28E91781A8A3}"/>
                </a:ext>
              </a:extLst>
            </p:cNvPr>
            <p:cNvSpPr/>
            <p:nvPr/>
          </p:nvSpPr>
          <p:spPr>
            <a:xfrm>
              <a:off x="9177796" y="1790241"/>
              <a:ext cx="2943806" cy="4551831"/>
            </a:xfrm>
            <a:prstGeom prst="roundRect">
              <a:avLst>
                <a:gd name="adj" fmla="val 1335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14155D-E9A8-4EA5-649B-1FE6D9DA794C}"/>
                </a:ext>
              </a:extLst>
            </p:cNvPr>
            <p:cNvSpPr txBox="1"/>
            <p:nvPr/>
          </p:nvSpPr>
          <p:spPr>
            <a:xfrm>
              <a:off x="9325201" y="2042257"/>
              <a:ext cx="25821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Code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69B905-2D55-91B6-DD46-439286E6A9B8}"/>
                </a:ext>
              </a:extLst>
            </p:cNvPr>
            <p:cNvCxnSpPr>
              <a:cxnSpLocks/>
            </p:cNvCxnSpPr>
            <p:nvPr/>
          </p:nvCxnSpPr>
          <p:spPr>
            <a:xfrm>
              <a:off x="9457292" y="2526875"/>
              <a:ext cx="25232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7D0107-A386-1AC9-BA11-6EAF1C74AF02}"/>
                </a:ext>
              </a:extLst>
            </p:cNvPr>
            <p:cNvSpPr txBox="1"/>
            <p:nvPr/>
          </p:nvSpPr>
          <p:spPr>
            <a:xfrm>
              <a:off x="9237964" y="4277843"/>
              <a:ext cx="274259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Displays BPM on LCD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Interprets/compares heart rate to a preset threshold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Sends frequencies to buzzer when threshold is met, kills buzzer at button press</a:t>
              </a:r>
            </a:p>
          </p:txBody>
        </p:sp>
        <p:pic>
          <p:nvPicPr>
            <p:cNvPr id="45" name="Picture 4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E59F658D-9D01-C88A-AC6A-A071FE8F3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572740" y="2647583"/>
              <a:ext cx="2087108" cy="1586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940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71332" y="6309564"/>
              <a:ext cx="5849333" cy="58493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49333" cy="584933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266233" ay="502805" az="19316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440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1332" y="6309564"/>
                <a:ext cx="5849333" cy="584933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FB8E1B2-C98C-ACBF-A137-A09C8248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8" y="540000"/>
            <a:ext cx="10959817" cy="971804"/>
          </a:xfrm>
          <a:effectLst>
            <a:outerShdw blurRad="50800" dist="50800" dir="5400000" algn="ctr" rotWithShape="0">
              <a:srgbClr val="000000">
                <a:alpha val="41805"/>
              </a:srgb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/>
              <a:t>The Prototype: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he Moon">
                <a:extLst>
                  <a:ext uri="{FF2B5EF4-FFF2-40B4-BE49-F238E27FC236}">
                    <a16:creationId xmlns:a16="http://schemas.microsoft.com/office/drawing/2014/main" id="{D62A9859-DB42-4E64-A8D1-7683CC4FD3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9189018"/>
                  </p:ext>
                </p:extLst>
              </p:nvPr>
            </p:nvGraphicFramePr>
            <p:xfrm>
              <a:off x="7224429" y="1031036"/>
              <a:ext cx="2482053" cy="24820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82053" cy="248205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9883211" ay="566083" az="106461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381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e Moon">
                <a:extLst>
                  <a:ext uri="{FF2B5EF4-FFF2-40B4-BE49-F238E27FC236}">
                    <a16:creationId xmlns:a16="http://schemas.microsoft.com/office/drawing/2014/main" id="{D62A9859-DB42-4E64-A8D1-7683CC4FD3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4429" y="1031036"/>
                <a:ext cx="2482053" cy="248205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6E5729-9554-D8F1-3F86-714476445018}"/>
              </a:ext>
            </a:extLst>
          </p:cNvPr>
          <p:cNvSpPr/>
          <p:nvPr/>
        </p:nvSpPr>
        <p:spPr>
          <a:xfrm>
            <a:off x="2828261" y="1937348"/>
            <a:ext cx="6878222" cy="3674700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79C3A-2E33-F3D2-75CA-C239D6BC0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712" y="6289419"/>
            <a:ext cx="3390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6153E6-E8A3-D395-1956-39ED2E2D2BD7}"/>
              </a:ext>
            </a:extLst>
          </p:cNvPr>
          <p:cNvSpPr txBox="1"/>
          <p:nvPr/>
        </p:nvSpPr>
        <p:spPr>
          <a:xfrm>
            <a:off x="3986397" y="3513088"/>
            <a:ext cx="456194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694330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8E1B2-C98C-ACBF-A137-A09C8248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8" y="540000"/>
            <a:ext cx="10959817" cy="9718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Future Developments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The Moon">
                <a:extLst>
                  <a:ext uri="{FF2B5EF4-FFF2-40B4-BE49-F238E27FC236}">
                    <a16:creationId xmlns:a16="http://schemas.microsoft.com/office/drawing/2014/main" id="{D62A9859-DB42-4E64-A8D1-7683CC4FD3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2808204"/>
                  </p:ext>
                </p:extLst>
              </p:nvPr>
            </p:nvGraphicFramePr>
            <p:xfrm>
              <a:off x="11112430" y="2824565"/>
              <a:ext cx="2482052" cy="24820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82052" cy="248205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392640" ay="-141301" az="605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3815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The Moon">
                <a:extLst>
                  <a:ext uri="{FF2B5EF4-FFF2-40B4-BE49-F238E27FC236}">
                    <a16:creationId xmlns:a16="http://schemas.microsoft.com/office/drawing/2014/main" id="{D62A9859-DB42-4E64-A8D1-7683CC4FD3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12430" y="2824565"/>
                <a:ext cx="2482052" cy="2482053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E279C3A-2E33-F3D2-75CA-C239D6BC0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712" y="6289419"/>
            <a:ext cx="3390900" cy="4699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0716916"/>
                  </p:ext>
                </p:extLst>
              </p:nvPr>
            </p:nvGraphicFramePr>
            <p:xfrm>
              <a:off x="3171331" y="6309563"/>
              <a:ext cx="5849332" cy="584933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849332" cy="584933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8923459" ay="2270976" az="957354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5440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1331" y="6309563"/>
                <a:ext cx="5849332" cy="584933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CE0272-7B46-CBE1-38B8-D840DF8F23CA}"/>
              </a:ext>
            </a:extLst>
          </p:cNvPr>
          <p:cNvSpPr/>
          <p:nvPr/>
        </p:nvSpPr>
        <p:spPr>
          <a:xfrm>
            <a:off x="681317" y="1511804"/>
            <a:ext cx="2631725" cy="4806196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1D496A-7C0F-B427-4D77-B4E2FF18C09E}"/>
              </a:ext>
            </a:extLst>
          </p:cNvPr>
          <p:cNvSpPr txBox="1"/>
          <p:nvPr/>
        </p:nvSpPr>
        <p:spPr>
          <a:xfrm>
            <a:off x="896507" y="1900386"/>
            <a:ext cx="215815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Clock Functionality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35700-F4CA-62B3-B88F-23B4D397EA44}"/>
              </a:ext>
            </a:extLst>
          </p:cNvPr>
          <p:cNvSpPr txBox="1"/>
          <p:nvPr/>
        </p:nvSpPr>
        <p:spPr>
          <a:xfrm>
            <a:off x="896507" y="3421661"/>
            <a:ext cx="2158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zone automation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413130-9D8B-1A02-9CE7-A22D239BEBAD}"/>
              </a:ext>
            </a:extLst>
          </p:cNvPr>
          <p:cNvCxnSpPr>
            <a:cxnSpLocks/>
          </p:cNvCxnSpPr>
          <p:nvPr/>
        </p:nvCxnSpPr>
        <p:spPr>
          <a:xfrm>
            <a:off x="798902" y="2811620"/>
            <a:ext cx="2255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The Sun">
                <a:extLst>
                  <a:ext uri="{FF2B5EF4-FFF2-40B4-BE49-F238E27FC236}">
                    <a16:creationId xmlns:a16="http://schemas.microsoft.com/office/drawing/2014/main" id="{ADBC6909-7BC9-C02E-D608-C5F7E67D5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3765583"/>
                  </p:ext>
                </p:extLst>
              </p:nvPr>
            </p:nvGraphicFramePr>
            <p:xfrm>
              <a:off x="11864431" y="-128500"/>
              <a:ext cx="454361" cy="45436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54361" cy="45436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0239060" ay="-2223931" az="-1045997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562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The Sun">
                <a:extLst>
                  <a:ext uri="{FF2B5EF4-FFF2-40B4-BE49-F238E27FC236}">
                    <a16:creationId xmlns:a16="http://schemas.microsoft.com/office/drawing/2014/main" id="{ADBC6909-7BC9-C02E-D608-C5F7E67D5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64431" y="-128500"/>
                <a:ext cx="454361" cy="454361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73274BA-B1CC-0D15-4D66-22C7A144C9FA}"/>
              </a:ext>
            </a:extLst>
          </p:cNvPr>
          <p:cNvSpPr/>
          <p:nvPr/>
        </p:nvSpPr>
        <p:spPr>
          <a:xfrm>
            <a:off x="3536671" y="1511804"/>
            <a:ext cx="2631725" cy="4806196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BCF925-3D47-AD29-26AA-B97B76F4AA92}"/>
              </a:ext>
            </a:extLst>
          </p:cNvPr>
          <p:cNvSpPr txBox="1"/>
          <p:nvPr/>
        </p:nvSpPr>
        <p:spPr>
          <a:xfrm>
            <a:off x="3751861" y="1664098"/>
            <a:ext cx="215815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Personalized Heart-rate Thresholds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7FF8C4-370A-728D-1CDC-164229585A49}"/>
              </a:ext>
            </a:extLst>
          </p:cNvPr>
          <p:cNvSpPr txBox="1"/>
          <p:nvPr/>
        </p:nvSpPr>
        <p:spPr>
          <a:xfrm>
            <a:off x="3751861" y="3112956"/>
            <a:ext cx="2158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machine learning to customize your personal heart rate thresholds for each sleep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Improve-as-you-use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A92C32-8C4F-1AB5-8C47-BE259207B56D}"/>
              </a:ext>
            </a:extLst>
          </p:cNvPr>
          <p:cNvCxnSpPr>
            <a:cxnSpLocks/>
          </p:cNvCxnSpPr>
          <p:nvPr/>
        </p:nvCxnSpPr>
        <p:spPr>
          <a:xfrm>
            <a:off x="3654256" y="2823464"/>
            <a:ext cx="2255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7166BFC-2AF9-8E88-2A1C-4B693CC8D71A}"/>
              </a:ext>
            </a:extLst>
          </p:cNvPr>
          <p:cNvSpPr/>
          <p:nvPr/>
        </p:nvSpPr>
        <p:spPr>
          <a:xfrm>
            <a:off x="6383586" y="1500935"/>
            <a:ext cx="2631725" cy="4806196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88227D-8984-4B94-7B75-4E7E9A241B94}"/>
              </a:ext>
            </a:extLst>
          </p:cNvPr>
          <p:cNvSpPr txBox="1"/>
          <p:nvPr/>
        </p:nvSpPr>
        <p:spPr>
          <a:xfrm>
            <a:off x="6598776" y="1653229"/>
            <a:ext cx="215815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Temperature and Motion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C9EECB-18AA-3B45-E6AF-B7BC6A565BD7}"/>
              </a:ext>
            </a:extLst>
          </p:cNvPr>
          <p:cNvSpPr txBox="1"/>
          <p:nvPr/>
        </p:nvSpPr>
        <p:spPr>
          <a:xfrm>
            <a:off x="6647578" y="2996854"/>
            <a:ext cx="2158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more indicators of sleep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 based, without the privacy concerns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753001-1B46-B5DF-27A4-6919E3885504}"/>
              </a:ext>
            </a:extLst>
          </p:cNvPr>
          <p:cNvCxnSpPr>
            <a:cxnSpLocks/>
          </p:cNvCxnSpPr>
          <p:nvPr/>
        </p:nvCxnSpPr>
        <p:spPr>
          <a:xfrm>
            <a:off x="6549973" y="2834492"/>
            <a:ext cx="2255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ECF741B-C423-3CD5-0830-38CBD24DD4EB}"/>
              </a:ext>
            </a:extLst>
          </p:cNvPr>
          <p:cNvSpPr/>
          <p:nvPr/>
        </p:nvSpPr>
        <p:spPr>
          <a:xfrm>
            <a:off x="9247659" y="1551382"/>
            <a:ext cx="2631725" cy="4806196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9CD19D-8664-E1D5-396B-27290F563A17}"/>
              </a:ext>
            </a:extLst>
          </p:cNvPr>
          <p:cNvSpPr txBox="1"/>
          <p:nvPr/>
        </p:nvSpPr>
        <p:spPr>
          <a:xfrm>
            <a:off x="9462849" y="1703676"/>
            <a:ext cx="215815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Wearability/</a:t>
            </a:r>
          </a:p>
          <a:p>
            <a:pPr algn="ctr"/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Smart Device Integration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AAE7D3-26A6-CA02-0F0E-0741C0EF6484}"/>
              </a:ext>
            </a:extLst>
          </p:cNvPr>
          <p:cNvSpPr txBox="1"/>
          <p:nvPr/>
        </p:nvSpPr>
        <p:spPr>
          <a:xfrm>
            <a:off x="9562258" y="2973129"/>
            <a:ext cx="21581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smart watch 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Sync to devices like alarm clocks, automatic blinds/lights to improve wake-up process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CC93C4-E4C1-5508-D253-305D5EA153D4}"/>
              </a:ext>
            </a:extLst>
          </p:cNvPr>
          <p:cNvCxnSpPr>
            <a:cxnSpLocks/>
          </p:cNvCxnSpPr>
          <p:nvPr/>
        </p:nvCxnSpPr>
        <p:spPr>
          <a:xfrm>
            <a:off x="9414046" y="2823464"/>
            <a:ext cx="2255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568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The Sun">
                <a:extLst>
                  <a:ext uri="{FF2B5EF4-FFF2-40B4-BE49-F238E27FC236}">
                    <a16:creationId xmlns:a16="http://schemas.microsoft.com/office/drawing/2014/main" id="{ADBC6909-7BC9-C02E-D608-C5F7E67D58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1591353"/>
                  </p:ext>
                </p:extLst>
              </p:nvPr>
            </p:nvGraphicFramePr>
            <p:xfrm>
              <a:off x="6053808" y="1463400"/>
              <a:ext cx="6878668" cy="68786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78668" cy="687866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459806" ay="3294402" az="-547314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4120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The Sun">
                <a:extLst>
                  <a:ext uri="{FF2B5EF4-FFF2-40B4-BE49-F238E27FC236}">
                    <a16:creationId xmlns:a16="http://schemas.microsoft.com/office/drawing/2014/main" id="{ADBC6909-7BC9-C02E-D608-C5F7E67D58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3808" y="1463400"/>
                <a:ext cx="6878668" cy="687866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FB8E1B2-C98C-ACBF-A137-A09C8248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8" y="540000"/>
            <a:ext cx="10959817" cy="971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/>
              <a:t>Business Viability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26E5729-9554-D8F1-3F86-714476445018}"/>
              </a:ext>
            </a:extLst>
          </p:cNvPr>
          <p:cNvSpPr/>
          <p:nvPr/>
        </p:nvSpPr>
        <p:spPr>
          <a:xfrm>
            <a:off x="550865" y="1511804"/>
            <a:ext cx="11090270" cy="5012565"/>
          </a:xfrm>
          <a:prstGeom prst="roundRect">
            <a:avLst>
              <a:gd name="adj" fmla="val 3292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60F49-B4A1-C753-7ACC-BAE70601986E}"/>
              </a:ext>
            </a:extLst>
          </p:cNvPr>
          <p:cNvSpPr txBox="1"/>
          <p:nvPr/>
        </p:nvSpPr>
        <p:spPr>
          <a:xfrm>
            <a:off x="3658462" y="1794226"/>
            <a:ext cx="54291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Sleep = $$$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A99E2E-DAAF-AAF9-F131-25014198FB86}"/>
              </a:ext>
            </a:extLst>
          </p:cNvPr>
          <p:cNvCxnSpPr>
            <a:cxnSpLocks/>
          </p:cNvCxnSpPr>
          <p:nvPr/>
        </p:nvCxnSpPr>
        <p:spPr>
          <a:xfrm>
            <a:off x="3319561" y="2832596"/>
            <a:ext cx="5895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57747A-53C8-091B-C5E1-41CC571F7005}"/>
              </a:ext>
            </a:extLst>
          </p:cNvPr>
          <p:cNvSpPr txBox="1"/>
          <p:nvPr/>
        </p:nvSpPr>
        <p:spPr>
          <a:xfrm>
            <a:off x="988883" y="3092193"/>
            <a:ext cx="2981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Users: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279C3A-2E33-F3D2-75CA-C239D6BC0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712" y="6289419"/>
            <a:ext cx="3390900" cy="4699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e Moon">
                <a:extLst>
                  <a:ext uri="{FF2B5EF4-FFF2-40B4-BE49-F238E27FC236}">
                    <a16:creationId xmlns:a16="http://schemas.microsoft.com/office/drawing/2014/main" id="{2FB71CD6-01A1-86DE-75B7-DC228CEEE4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7852351"/>
                  </p:ext>
                </p:extLst>
              </p:nvPr>
            </p:nvGraphicFramePr>
            <p:xfrm>
              <a:off x="475062" y="5995604"/>
              <a:ext cx="141029" cy="14102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1029" cy="14102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655378" ay="4386770" az="-62776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48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e Moon">
                <a:extLst>
                  <a:ext uri="{FF2B5EF4-FFF2-40B4-BE49-F238E27FC236}">
                    <a16:creationId xmlns:a16="http://schemas.microsoft.com/office/drawing/2014/main" id="{2FB71CD6-01A1-86DE-75B7-DC228CEEE4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062" y="5995604"/>
                <a:ext cx="141029" cy="141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8459590"/>
                  </p:ext>
                </p:extLst>
              </p:nvPr>
            </p:nvGraphicFramePr>
            <p:xfrm>
              <a:off x="681318" y="5999026"/>
              <a:ext cx="525343" cy="52534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525343" cy="52534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8923459" ay="2270976" az="957354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158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Earth">
                <a:extLst>
                  <a:ext uri="{FF2B5EF4-FFF2-40B4-BE49-F238E27FC236}">
                    <a16:creationId xmlns:a16="http://schemas.microsoft.com/office/drawing/2014/main" id="{F9341E59-BDFD-4AF1-68A3-2FD552B3D8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318" y="5999026"/>
                <a:ext cx="525343" cy="52534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3E42D49-A60E-99F8-A832-C5EF3B258AEB}"/>
              </a:ext>
            </a:extLst>
          </p:cNvPr>
          <p:cNvSpPr txBox="1"/>
          <p:nvPr/>
        </p:nvSpPr>
        <p:spPr>
          <a:xfrm>
            <a:off x="4670314" y="3094658"/>
            <a:ext cx="2981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Monetization: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664034-B0C5-6A43-820D-0D71A9A2255B}"/>
              </a:ext>
            </a:extLst>
          </p:cNvPr>
          <p:cNvSpPr txBox="1"/>
          <p:nvPr/>
        </p:nvSpPr>
        <p:spPr>
          <a:xfrm>
            <a:off x="8351745" y="3092193"/>
            <a:ext cx="2981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Scalability: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F1801B-E381-7727-B971-EBB7BEBEFC34}"/>
              </a:ext>
            </a:extLst>
          </p:cNvPr>
          <p:cNvSpPr txBox="1"/>
          <p:nvPr/>
        </p:nvSpPr>
        <p:spPr>
          <a:xfrm>
            <a:off x="988882" y="3685396"/>
            <a:ext cx="2981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Students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Working Adults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467124-1106-6516-609C-E93F910F4DA9}"/>
              </a:ext>
            </a:extLst>
          </p:cNvPr>
          <p:cNvSpPr txBox="1"/>
          <p:nvPr/>
        </p:nvSpPr>
        <p:spPr>
          <a:xfrm>
            <a:off x="4670313" y="3685395"/>
            <a:ext cx="2981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Initial purchase of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Subscription based software with future developments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AB5358-8AE1-F209-AF32-53B1D536BA32}"/>
              </a:ext>
            </a:extLst>
          </p:cNvPr>
          <p:cNvSpPr txBox="1"/>
          <p:nvPr/>
        </p:nvSpPr>
        <p:spPr>
          <a:xfrm>
            <a:off x="8351745" y="3554833"/>
            <a:ext cx="2981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Expand to other apps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versions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Smart wearables market: $61 Billion</a:t>
            </a:r>
          </a:p>
        </p:txBody>
      </p:sp>
    </p:spTree>
    <p:extLst>
      <p:ext uri="{BB962C8B-B14F-4D97-AF65-F5344CB8AC3E}">
        <p14:creationId xmlns:p14="http://schemas.microsoft.com/office/powerpoint/2010/main" val="2641420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The Sun">
                <a:extLst>
                  <a:ext uri="{FF2B5EF4-FFF2-40B4-BE49-F238E27FC236}">
                    <a16:creationId xmlns:a16="http://schemas.microsoft.com/office/drawing/2014/main" id="{7771E8D4-5D1E-86B9-60E3-9297866427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1090463"/>
                  </p:ext>
                </p:extLst>
              </p:nvPr>
            </p:nvGraphicFramePr>
            <p:xfrm>
              <a:off x="2656666" y="3418666"/>
              <a:ext cx="6878667" cy="687866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78667" cy="687866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8073548" ay="699328" az="-1010442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4120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The Sun">
                <a:extLst>
                  <a:ext uri="{FF2B5EF4-FFF2-40B4-BE49-F238E27FC236}">
                    <a16:creationId xmlns:a16="http://schemas.microsoft.com/office/drawing/2014/main" id="{7771E8D4-5D1E-86B9-60E3-9297866427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6666" y="3418666"/>
                <a:ext cx="6878667" cy="687866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FEAA938-46E0-B3A1-73DF-CFD76EBD6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319" y="2806371"/>
            <a:ext cx="7345362" cy="12452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The Moon">
                <a:extLst>
                  <a:ext uri="{FF2B5EF4-FFF2-40B4-BE49-F238E27FC236}">
                    <a16:creationId xmlns:a16="http://schemas.microsoft.com/office/drawing/2014/main" id="{3B93E454-688D-4D84-4440-D8FAB7EE43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5702557"/>
                  </p:ext>
                </p:extLst>
              </p:nvPr>
            </p:nvGraphicFramePr>
            <p:xfrm>
              <a:off x="6025484" y="1840083"/>
              <a:ext cx="141029" cy="14102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1029" cy="14102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655378" ay="4386770" az="-6277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489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The Moon">
                <a:extLst>
                  <a:ext uri="{FF2B5EF4-FFF2-40B4-BE49-F238E27FC236}">
                    <a16:creationId xmlns:a16="http://schemas.microsoft.com/office/drawing/2014/main" id="{3B93E454-688D-4D84-4440-D8FAB7EE43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5484" y="1840083"/>
                <a:ext cx="141029" cy="141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Earth">
                <a:extLst>
                  <a:ext uri="{FF2B5EF4-FFF2-40B4-BE49-F238E27FC236}">
                    <a16:creationId xmlns:a16="http://schemas.microsoft.com/office/drawing/2014/main" id="{4479F3FA-392B-7E0B-5A4A-425138CEFA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6376119"/>
                  </p:ext>
                </p:extLst>
              </p:nvPr>
            </p:nvGraphicFramePr>
            <p:xfrm>
              <a:off x="5801186" y="1910598"/>
              <a:ext cx="589626" cy="58962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89626" cy="58962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9175748" ay="-547388" az="-1052201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158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Earth">
                <a:extLst>
                  <a:ext uri="{FF2B5EF4-FFF2-40B4-BE49-F238E27FC236}">
                    <a16:creationId xmlns:a16="http://schemas.microsoft.com/office/drawing/2014/main" id="{4479F3FA-392B-7E0B-5A4A-425138CEFA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1186" y="1910598"/>
                <a:ext cx="589626" cy="5896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7062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low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D39089"/>
      </a:accent1>
      <a:accent2>
        <a:srgbClr val="C79A6B"/>
      </a:accent2>
      <a:accent3>
        <a:srgbClr val="AAA66F"/>
      </a:accent3>
      <a:accent4>
        <a:srgbClr val="91AB5F"/>
      </a:accent4>
      <a:accent5>
        <a:srgbClr val="80AE72"/>
      </a:accent5>
      <a:accent6>
        <a:srgbClr val="63B371"/>
      </a:accent6>
      <a:hlink>
        <a:srgbClr val="588C92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357</Words>
  <Application>Microsoft Macintosh PowerPoint</Application>
  <PresentationFormat>Widescreen</PresentationFormat>
  <Paragraphs>90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Bell MT</vt:lpstr>
      <vt:lpstr>Calibri</vt:lpstr>
      <vt:lpstr>GlowVTI</vt:lpstr>
      <vt:lpstr>Smart Alarm</vt:lpstr>
      <vt:lpstr>The Team</vt:lpstr>
      <vt:lpstr>Background: The Sleep Stages</vt:lpstr>
      <vt:lpstr>Optimal Sleep Stage For Waking: N1 </vt:lpstr>
      <vt:lpstr>The Prototype: Components</vt:lpstr>
      <vt:lpstr>The Prototype:</vt:lpstr>
      <vt:lpstr>Future Developments</vt:lpstr>
      <vt:lpstr>Business Viability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Alarm</dc:title>
  <dc:creator>Elliot Starkman</dc:creator>
  <cp:lastModifiedBy>Elliot Starkman</cp:lastModifiedBy>
  <cp:revision>21</cp:revision>
  <dcterms:created xsi:type="dcterms:W3CDTF">2023-04-01T17:40:21Z</dcterms:created>
  <dcterms:modified xsi:type="dcterms:W3CDTF">2023-04-02T17:14:29Z</dcterms:modified>
</cp:coreProperties>
</file>